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4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340768"/>
            <a:ext cx="4965176" cy="288032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Первый </a:t>
            </a:r>
            <a:r>
              <a:rPr lang="ru-RU" smtClean="0">
                <a:solidFill>
                  <a:srgbClr val="FF0000"/>
                </a:solidFill>
              </a:rPr>
              <a:t>раз </a:t>
            </a:r>
            <a:r>
              <a:rPr lang="ru-RU" smtClean="0">
                <a:solidFill>
                  <a:srgbClr val="FF0000"/>
                </a:solidFill>
              </a:rPr>
              <a:t>в первый </a:t>
            </a:r>
            <a:r>
              <a:rPr lang="ru-RU" dirty="0" smtClean="0">
                <a:solidFill>
                  <a:srgbClr val="FF0000"/>
                </a:solidFill>
              </a:rPr>
              <a:t>класс…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педагог-психолог МБОУ СОШ №2 ИМЕНИ Адмирала Ушакова  Амбрутис Н.В.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052736"/>
            <a:ext cx="5112568" cy="3384376"/>
          </a:xfrm>
        </p:spPr>
        <p:txBody>
          <a:bodyPr>
            <a:normAutofit/>
          </a:bodyPr>
          <a:lstStyle/>
          <a:p>
            <a:r>
              <a:rPr lang="ru-RU" dirty="0" smtClean="0"/>
              <a:t>По мнению детского психолога </a:t>
            </a:r>
            <a:r>
              <a:rPr lang="ru-RU" dirty="0" err="1" smtClean="0"/>
              <a:t>Венгера</a:t>
            </a:r>
            <a:r>
              <a:rPr lang="ru-RU" dirty="0" smtClean="0"/>
              <a:t> Л.А. – </a:t>
            </a:r>
            <a:r>
              <a:rPr lang="ru-RU" b="1" dirty="0" smtClean="0"/>
              <a:t>«Быть готовым к школе – не значит уметь писать, считать и читать. Быть готовым к школе – значит быть готовым всему этому научиться».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052736"/>
            <a:ext cx="5760640" cy="5184576"/>
          </a:xfrm>
        </p:spPr>
        <p:txBody>
          <a:bodyPr/>
          <a:lstStyle/>
          <a:p>
            <a:r>
              <a:rPr lang="ru-RU" dirty="0" smtClean="0"/>
              <a:t>Поступление в школу – переломный момент в жизни каждого ребенка, связанный с изменением привычного распорядка дня, отношений с окружающими, когда центральное место занимает учебная деятельность.</a:t>
            </a:r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052736"/>
            <a:ext cx="8733656" cy="1080120"/>
          </a:xfrm>
        </p:spPr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ru-RU" sz="3100" b="1" dirty="0" smtClean="0">
                <a:solidFill>
                  <a:srgbClr val="FF0000"/>
                </a:solidFill>
                <a:latin typeface="+mj-lt"/>
              </a:rPr>
              <a:t>Психологическая </a:t>
            </a:r>
            <a:br>
              <a:rPr lang="ru-RU" sz="3100" b="1" dirty="0" smtClean="0">
                <a:solidFill>
                  <a:srgbClr val="FF0000"/>
                </a:solidFill>
                <a:latin typeface="+mj-lt"/>
              </a:rPr>
            </a:br>
            <a:r>
              <a:rPr lang="ru-RU" sz="3100" b="1" dirty="0" smtClean="0">
                <a:solidFill>
                  <a:srgbClr val="FF0000"/>
                </a:solidFill>
                <a:latin typeface="+mj-lt"/>
              </a:rPr>
              <a:t>готовность  к  школе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988840"/>
            <a:ext cx="5328592" cy="25922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Очень часто бывает так, что ребенок умеет писать, считать, читать, но не умеет долгое время находиться в большом коллективе или не умеет следовать требованиям нового взрослого (педагога). </a:t>
            </a:r>
            <a:endParaRPr lang="ru-RU" sz="2000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5770984" cy="13704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Критерии готовности ребенка к школе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988840"/>
            <a:ext cx="5630277" cy="4173096"/>
          </a:xfrm>
        </p:spPr>
        <p:txBody>
          <a:bodyPr/>
          <a:lstStyle/>
          <a:p>
            <a:r>
              <a:rPr lang="ru-RU" b="1" dirty="0" smtClean="0"/>
              <a:t>1. Социально-психологическая готовность к школе:</a:t>
            </a:r>
          </a:p>
          <a:p>
            <a:r>
              <a:rPr lang="ru-RU" dirty="0" smtClean="0"/>
              <a:t>Наличие учебной мотивации</a:t>
            </a:r>
          </a:p>
          <a:p>
            <a:r>
              <a:rPr lang="ru-RU" dirty="0" smtClean="0"/>
              <a:t>Наличие социальной позиции школьника</a:t>
            </a:r>
          </a:p>
          <a:p>
            <a:r>
              <a:rPr lang="ru-RU" dirty="0" smtClean="0"/>
              <a:t>Социальная зрелость 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124744"/>
            <a:ext cx="5544616" cy="352839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2. Интеллектуальная готовность:</a:t>
            </a:r>
          </a:p>
          <a:p>
            <a:r>
              <a:rPr lang="ru-RU" dirty="0" smtClean="0"/>
              <a:t>Развитие образного и словесно-логического мышления</a:t>
            </a:r>
          </a:p>
          <a:p>
            <a:r>
              <a:rPr lang="ru-RU" dirty="0" smtClean="0"/>
              <a:t>Развитие произвольного внимания</a:t>
            </a:r>
          </a:p>
          <a:p>
            <a:r>
              <a:rPr lang="ru-RU" dirty="0" smtClean="0"/>
              <a:t>Умение понять инструкцию и четко следовать ей при выполнении задания</a:t>
            </a:r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908720"/>
            <a:ext cx="5832648" cy="3456384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3. Психофизиологическая готовность:</a:t>
            </a:r>
          </a:p>
          <a:p>
            <a:r>
              <a:rPr lang="ru-RU" dirty="0" smtClean="0"/>
              <a:t>Развитие мелких мышц руки: ребенок уверенно владеет ножницами и карандашом.</a:t>
            </a:r>
          </a:p>
          <a:p>
            <a:r>
              <a:rPr lang="ru-RU" dirty="0" smtClean="0"/>
              <a:t>Пространственная ориентация, координация движений: умение правильно определять </a:t>
            </a:r>
            <a:r>
              <a:rPr lang="ru-RU" dirty="0" err="1" smtClean="0"/>
              <a:t>выше-ниже</a:t>
            </a:r>
            <a:r>
              <a:rPr lang="ru-RU" dirty="0" smtClean="0"/>
              <a:t>, </a:t>
            </a:r>
            <a:r>
              <a:rPr lang="ru-RU" dirty="0" err="1" smtClean="0"/>
              <a:t>больше-меньше</a:t>
            </a:r>
            <a:r>
              <a:rPr lang="ru-RU" dirty="0" smtClean="0"/>
              <a:t>, вперед-назад, </a:t>
            </a:r>
            <a:r>
              <a:rPr lang="ru-RU" dirty="0" err="1" smtClean="0"/>
              <a:t>слева-справа</a:t>
            </a:r>
            <a:endParaRPr lang="ru-RU" dirty="0" smtClean="0"/>
          </a:p>
        </p:txBody>
      </p:sp>
      <p:pic>
        <p:nvPicPr>
          <p:cNvPr id="8194" name="Picture 2" descr="C:\Documents and Settings\L_admin\Рабочий стол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1"/>
            <a:ext cx="3240360" cy="17674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620688"/>
            <a:ext cx="5328592" cy="33843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 стоит отчаиваться,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если что-то ещё пока развито недостаточно,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ещё есть время наверстать упущенное.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525216" cy="3805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Прежде чем ругать своего ребёнка, вспомни себя в его возрасте.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Погладь его по голове, поцелуй… и иди пей свою валерьянку.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197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Первый раз в первый класс… педагог-психолог МБОУ СОШ №2 ИМЕНИ Адмирала Ушакова  Амбрутис Н.В.</vt:lpstr>
      <vt:lpstr>Презентация PowerPoint</vt:lpstr>
      <vt:lpstr>Презентация PowerPoint</vt:lpstr>
      <vt:lpstr>Психологическая  готовность  к  школе </vt:lpstr>
      <vt:lpstr>Критерии готовности ребенка к школе</vt:lpstr>
      <vt:lpstr>Презентация PowerPoint</vt:lpstr>
      <vt:lpstr>Презентация PowerPoint</vt:lpstr>
      <vt:lpstr>Не стоит отчаиваться,  если что-то ещё пока развито недостаточно,  ещё есть время наверстать упущенное.</vt:lpstr>
      <vt:lpstr>Прежде чем ругать своего ребёнка, вспомни себя в его возрасте.  Погладь его по голове, поцелуй… и иди пей свою валерьянку.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раз в первый класс…</dc:title>
  <dc:creator>User</dc:creator>
  <cp:lastModifiedBy>Потоцкая</cp:lastModifiedBy>
  <cp:revision>13</cp:revision>
  <cp:lastPrinted>2016-01-22T12:07:36Z</cp:lastPrinted>
  <dcterms:modified xsi:type="dcterms:W3CDTF">2018-03-28T13:18:11Z</dcterms:modified>
</cp:coreProperties>
</file>