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9" r:id="rId5"/>
    <p:sldId id="270" r:id="rId6"/>
    <p:sldId id="271" r:id="rId7"/>
    <p:sldId id="259" r:id="rId8"/>
    <p:sldId id="260" r:id="rId9"/>
    <p:sldId id="273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5D56855-4AA6-4B62-8098-BCFE4A188F25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2B09029-42E7-4F66-9694-6E78702596A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0166" y="2071678"/>
            <a:ext cx="59293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Система </a:t>
            </a:r>
            <a:r>
              <a:rPr lang="ru-RU" sz="3200" dirty="0" err="1" smtClean="0"/>
              <a:t>тьюторской</a:t>
            </a:r>
            <a:r>
              <a:rPr lang="ru-RU" sz="3200" dirty="0" smtClean="0"/>
              <a:t> деятельности при подготовке учащихся к ЕГЭ по химии</a:t>
            </a:r>
            <a:r>
              <a:rPr lang="ru-RU" sz="2000" dirty="0" smtClean="0"/>
              <a:t>	</a:t>
            </a: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4500562" y="4500570"/>
            <a:ext cx="33575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Муниципальный </a:t>
            </a:r>
            <a:r>
              <a:rPr lang="ru-RU" dirty="0" err="1" smtClean="0"/>
              <a:t>тьютор</a:t>
            </a:r>
            <a:r>
              <a:rPr lang="ru-RU" dirty="0" smtClean="0"/>
              <a:t> ЕГЭ по химии И.Г. </a:t>
            </a:r>
            <a:r>
              <a:rPr lang="ru-RU" dirty="0" err="1" smtClean="0"/>
              <a:t>Теребрюхова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500174"/>
          <a:ext cx="7286670" cy="5143537"/>
        </p:xfrm>
        <a:graphic>
          <a:graphicData uri="http://schemas.openxmlformats.org/drawingml/2006/table">
            <a:tbl>
              <a:tblPr/>
              <a:tblGrid>
                <a:gridCol w="390358"/>
                <a:gridCol w="1911304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  <a:gridCol w="311563"/>
              </a:tblGrid>
              <a:tr h="19776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 err="1">
                          <a:latin typeface="Times New Roman"/>
                          <a:ea typeface="Times New Roman"/>
                        </a:rPr>
                        <a:t>п</a:t>
                      </a: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/</a:t>
                      </a:r>
                      <a:r>
                        <a:rPr lang="ru-RU" sz="1000" b="0" dirty="0" err="1">
                          <a:latin typeface="Times New Roman"/>
                          <a:ea typeface="Times New Roman"/>
                        </a:rPr>
                        <a:t>п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b="0" dirty="0">
                          <a:latin typeface="Times New Roman"/>
                          <a:ea typeface="Times New Roman"/>
                        </a:rPr>
                        <a:t>Тема занятия</a:t>
                      </a: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0">
                          <a:latin typeface="Times New Roman"/>
                          <a:ea typeface="Times New Roman"/>
                        </a:rPr>
                        <a:t>Дата проведения занятия и зачета</a:t>
                      </a: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955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37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Строение атомов химических элемен-тов. Электронные и электронно-графи-ческие формулы.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Периодический закон и ПСХЭ Д.И. Менделеева в свете строения атома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4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Химическая связь.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Строение вещества.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Химические реакции, условия протекания, признаки,  классификация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ТЭД, электролиты и неэлектролиты, ионно-молекулярные уравнения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96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Получение и идентификация простых и сложных веществ.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95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Окислительно-восстановительные реакции. Коррозия металлов. </a:t>
                      </a:r>
                      <a:r>
                        <a:rPr lang="ru-RU" sz="800" b="1" dirty="0" err="1">
                          <a:latin typeface="Times New Roman"/>
                          <a:ea typeface="Times New Roman"/>
                        </a:rPr>
                        <a:t>Электро-лиз</a:t>
                      </a:r>
                      <a:r>
                        <a:rPr lang="ru-RU" sz="800" b="1" dirty="0"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800" b="1" dirty="0">
                        <a:latin typeface="Times New Roman"/>
                        <a:ea typeface="Times New Roman"/>
                      </a:endParaRPr>
                    </a:p>
                  </a:txBody>
                  <a:tcPr marL="48381" marR="483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142852"/>
            <a:ext cx="807249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 </a:t>
            </a:r>
          </a:p>
          <a:p>
            <a:r>
              <a:rPr lang="ru-RU" b="1" i="1" dirty="0" smtClean="0"/>
              <a:t>      План индивидуальной работы с учащимся 11_ класса</a:t>
            </a:r>
            <a:endParaRPr lang="ru-RU" b="1" dirty="0" smtClean="0"/>
          </a:p>
          <a:p>
            <a:r>
              <a:rPr lang="ru-RU" b="1" i="1" dirty="0" smtClean="0"/>
              <a:t>   _______________________  по подготовке к итоговой  аттестации  в виде консультаций и зачетов.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928656" y="857232"/>
          <a:ext cx="7286688" cy="5643601"/>
        </p:xfrm>
        <a:graphic>
          <a:graphicData uri="http://schemas.openxmlformats.org/drawingml/2006/table">
            <a:tbl>
              <a:tblPr/>
              <a:tblGrid>
                <a:gridCol w="390356"/>
                <a:gridCol w="1911308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  <a:gridCol w="311564"/>
              </a:tblGrid>
              <a:tr h="684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Растворы. Раствори-мость. Расчет массо-вой доли растворен-ного вещества.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10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Гидролиз солей.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11.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Расчет молекуляр-ной формулы вещества.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50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12.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Строение, изомерия и номенклатура органических веществ.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                                        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13.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Получение, свойства, и генетическая связь углеводородов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7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14.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Получение, свойства, и генетическая связь углеводородов и кислородсодержащих органических соединений.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0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15.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Азотсодержащие органические вещества.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16.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Научные принципы химического произ-водства.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Times New Roman"/>
                          <a:ea typeface="Times New Roman"/>
                        </a:rPr>
                        <a:t> ПТБ в обращении с химическими веществами.</a:t>
                      </a: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900" b="1" dirty="0">
                        <a:latin typeface="Times New Roman"/>
                        <a:ea typeface="Times New Roman"/>
                      </a:endParaRPr>
                    </a:p>
                  </a:txBody>
                  <a:tcPr marL="49161" marR="491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2844" y="1571612"/>
            <a:ext cx="8858280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Итоговая таблица результатов пробного тестирования по химии по структуре ЕГЭ учащихся 11 классов  от  15.02.2014 г.  муниципального образования город-курорт Геленджик . </a:t>
            </a:r>
          </a:p>
          <a:p>
            <a:pPr algn="ctr"/>
            <a:endParaRPr lang="ru-RU" sz="1600" dirty="0" smtClean="0"/>
          </a:p>
          <a:p>
            <a:pPr algn="ctr"/>
            <a:r>
              <a:rPr lang="ru-RU" sz="1600" dirty="0" smtClean="0"/>
              <a:t>Регламент работы:</a:t>
            </a:r>
            <a:r>
              <a:rPr lang="ru-RU" sz="1600" b="1" dirty="0" smtClean="0"/>
              <a:t> </a:t>
            </a:r>
            <a:r>
              <a:rPr lang="ru-RU" sz="1600" i="1" dirty="0" smtClean="0"/>
              <a:t>начало тестирования 10.00 часов</a:t>
            </a:r>
            <a:r>
              <a:rPr lang="ru-RU" sz="1600" b="1" dirty="0" smtClean="0"/>
              <a:t>,  </a:t>
            </a:r>
            <a:r>
              <a:rPr lang="ru-RU" sz="1600" i="1" dirty="0" smtClean="0"/>
              <a:t>время работы – 180 минут.</a:t>
            </a:r>
            <a:endParaRPr lang="ru-RU" sz="1600" dirty="0" smtClean="0"/>
          </a:p>
          <a:p>
            <a:pPr algn="ctr"/>
            <a:r>
              <a:rPr lang="ru-RU" sz="1600" i="1" dirty="0" smtClean="0"/>
              <a:t>                          Максимальное количество баллов: части  А – 30; части В – 18; части С – 18; суммарное – 66.</a:t>
            </a:r>
            <a:endParaRPr lang="ru-RU" sz="1600" dirty="0" smtClean="0"/>
          </a:p>
          <a:p>
            <a:pPr algn="ctr"/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928670"/>
          <a:ext cx="7715302" cy="5643600"/>
        </p:xfrm>
        <a:graphic>
          <a:graphicData uri="http://schemas.openxmlformats.org/drawingml/2006/table">
            <a:tbl>
              <a:tblPr/>
              <a:tblGrid>
                <a:gridCol w="637391"/>
                <a:gridCol w="1139137"/>
                <a:gridCol w="610163"/>
                <a:gridCol w="637391"/>
                <a:gridCol w="637391"/>
                <a:gridCol w="699137"/>
                <a:gridCol w="699137"/>
                <a:gridCol w="626695"/>
                <a:gridCol w="617944"/>
                <a:gridCol w="705458"/>
                <a:gridCol w="705458"/>
              </a:tblGrid>
              <a:tr h="451488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ru-RU" sz="900" b="1" dirty="0" err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ФИО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Учащихся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        ОУ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              Первичные баллы 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   Процент   выполненных заданий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77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Части  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Части  В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Части  С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Итоговый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Части  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Части  В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Части  С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Итоговый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(%)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Павловская Алиса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 err="1">
                          <a:latin typeface="Calibri"/>
                          <a:ea typeface="Calibri"/>
                          <a:cs typeface="Times New Roman"/>
                        </a:rPr>
                        <a:t>Стеценко</a:t>
                      </a: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 Анатолий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Тихонова Мария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Барабанова Татьяна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Бритун Тимур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Горностаева Дарья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68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Кандрина Анастасия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Моторина Анна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Мясникова Анна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4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Обухова Анна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5339" marR="353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09" y="1142980"/>
          <a:ext cx="7429552" cy="5072100"/>
        </p:xfrm>
        <a:graphic>
          <a:graphicData uri="http://schemas.openxmlformats.org/drawingml/2006/table">
            <a:tbl>
              <a:tblPr/>
              <a:tblGrid>
                <a:gridCol w="274852"/>
                <a:gridCol w="1177292"/>
                <a:gridCol w="630602"/>
                <a:gridCol w="658741"/>
                <a:gridCol w="658741"/>
                <a:gridCol w="658741"/>
                <a:gridCol w="722555"/>
                <a:gridCol w="647687"/>
                <a:gridCol w="638642"/>
                <a:gridCol w="632612"/>
                <a:gridCol w="729087"/>
              </a:tblGrid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11 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Редько Алексей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Рыбалко Варвара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Степашкина Мария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З0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Схинас Алина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Тимофеев Илья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Хмельнюк Валерия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Ярмизина Анна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Дарий Виктория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Корчевская Екатерина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100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72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libri"/>
                          <a:ea typeface="Calibri"/>
                          <a:cs typeface="Times New Roman"/>
                        </a:rPr>
                        <a:t>Гараева</a:t>
                      </a: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 Елена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56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42911" y="1214426"/>
          <a:ext cx="7500990" cy="4929218"/>
        </p:xfrm>
        <a:graphic>
          <a:graphicData uri="http://schemas.openxmlformats.org/drawingml/2006/table">
            <a:tbl>
              <a:tblPr/>
              <a:tblGrid>
                <a:gridCol w="277495"/>
                <a:gridCol w="1188612"/>
                <a:gridCol w="636666"/>
                <a:gridCol w="665076"/>
                <a:gridCol w="665076"/>
                <a:gridCol w="665076"/>
                <a:gridCol w="729501"/>
                <a:gridCol w="653913"/>
                <a:gridCol w="644782"/>
                <a:gridCol w="638696"/>
                <a:gridCol w="736097"/>
              </a:tblGrid>
              <a:tr h="51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Лукьяненко Виктория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Мкртчан Евгений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Согомонян Роман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Бутенко Глафира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Коровина Валентина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Мирзамагомедовна Нурият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Федорова Варвара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Фильева Лидия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Шкаева Мария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1357298"/>
          <a:ext cx="7429556" cy="4149106"/>
        </p:xfrm>
        <a:graphic>
          <a:graphicData uri="http://schemas.openxmlformats.org/drawingml/2006/table">
            <a:tbl>
              <a:tblPr/>
              <a:tblGrid>
                <a:gridCol w="274852"/>
                <a:gridCol w="1177292"/>
                <a:gridCol w="630602"/>
                <a:gridCol w="658742"/>
                <a:gridCol w="658742"/>
                <a:gridCol w="658742"/>
                <a:gridCol w="722555"/>
                <a:gridCol w="647687"/>
                <a:gridCol w="638642"/>
                <a:gridCol w="632613"/>
                <a:gridCol w="729087"/>
              </a:tblGrid>
              <a:tr h="553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Пахомова Анна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Пашаян Карина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Кривицкая Екатерина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83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Крыжановская Сабина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35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Утка Антонина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42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32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36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Ермошкина Ксения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№17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70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67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9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37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Муравская Елизавета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№2,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10 класс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50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7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  <a:endParaRPr lang="ru-RU" sz="7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526" marR="445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0034" y="857232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Анализ результатов КДР  по химии по структуре ЕГЭ</a:t>
            </a:r>
            <a:endParaRPr lang="ru-RU" dirty="0" smtClean="0"/>
          </a:p>
          <a:p>
            <a:pPr algn="ctr"/>
            <a:r>
              <a:rPr lang="ru-RU" b="1" dirty="0" smtClean="0"/>
              <a:t>в общеобразовательных учреждениях  муниципального образования город-курорт Геленджик от 18.03.2014г.</a:t>
            </a:r>
            <a:endParaRPr lang="ru-RU" dirty="0" smtClean="0"/>
          </a:p>
          <a:p>
            <a:pPr algn="ctr"/>
            <a:r>
              <a:rPr lang="ru-RU" b="1" dirty="0" smtClean="0"/>
              <a:t> 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2" y="2143116"/>
          <a:ext cx="8072495" cy="4143408"/>
        </p:xfrm>
        <a:graphic>
          <a:graphicData uri="http://schemas.openxmlformats.org/drawingml/2006/table">
            <a:tbl>
              <a:tblPr/>
              <a:tblGrid>
                <a:gridCol w="942904"/>
                <a:gridCol w="2265250"/>
                <a:gridCol w="1284889"/>
                <a:gridCol w="942904"/>
                <a:gridCol w="928247"/>
                <a:gridCol w="928247"/>
                <a:gridCol w="780054"/>
              </a:tblGrid>
              <a:tr h="34528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err="1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 b="1" dirty="0" err="1">
                          <a:latin typeface="Calibri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Общеобразовательное учреждение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Количество учащихся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Количество полученных оценок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28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«2»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«3»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«4»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«5»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МБОУСОШ №1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МБОУСОШ №2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МБОУСОШ №3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МБОУСОШ №4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МБОУСОШ №5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МАОУСОШ №5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МБОУСОШ №8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МАОУСОШ №17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МАОУСОШ №20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5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408" marR="664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00232" y="857232"/>
            <a:ext cx="557216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mtClean="0"/>
              <a:t>Выводы</a:t>
            </a:r>
            <a:endParaRPr lang="ru-RU" dirty="0" smtClean="0"/>
          </a:p>
          <a:p>
            <a:pPr algn="ctr"/>
            <a:endParaRPr lang="ru-RU" dirty="0"/>
          </a:p>
          <a:p>
            <a:pPr algn="ctr"/>
            <a:r>
              <a:rPr lang="ru-RU" dirty="0" smtClean="0"/>
              <a:t>Рекомендации учителям химии общеобразовательных учреждений:  </a:t>
            </a:r>
          </a:p>
          <a:p>
            <a:pPr algn="ctr"/>
            <a:r>
              <a:rPr lang="ru-RU" dirty="0" smtClean="0"/>
              <a:t>по итогам пробного экзамена по химии по структуре ЕГЭ и КДР провести экспертизу допущенных учащимися ошибок  и в системе обобщающих уроков и  межшкольных консультаций помочь учащимся разобраться в «западающих» темах.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50" y="1714488"/>
            <a:ext cx="892975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b="1" dirty="0" smtClean="0"/>
              <a:t>1</a:t>
            </a:r>
            <a:r>
              <a:rPr lang="ru-RU" sz="1600" dirty="0" smtClean="0"/>
              <a:t> Анализ результатов итоговой аттестации 2012-13 учебного года (сводная таблица) и планирование  </a:t>
            </a:r>
            <a:r>
              <a:rPr lang="ru-RU" sz="1600" dirty="0" err="1" smtClean="0"/>
              <a:t>тьюторской</a:t>
            </a:r>
            <a:r>
              <a:rPr lang="ru-RU" sz="1600" dirty="0" smtClean="0"/>
              <a:t> деятельности по подготовке к итоговой аттестации в форме ЕГЭ  в рамках работы ГМО учителей химии (план).</a:t>
            </a:r>
          </a:p>
          <a:p>
            <a:pPr lvl="0"/>
            <a:endParaRPr lang="ru-RU" sz="1600" dirty="0" smtClean="0"/>
          </a:p>
          <a:p>
            <a:pPr lvl="0"/>
            <a:r>
              <a:rPr lang="ru-RU" sz="1600" b="1" dirty="0" smtClean="0"/>
              <a:t>2 </a:t>
            </a:r>
            <a:r>
              <a:rPr lang="ru-RU" sz="1600" dirty="0" smtClean="0"/>
              <a:t>Инструменты </a:t>
            </a:r>
            <a:r>
              <a:rPr lang="ru-RU" sz="1600" dirty="0" err="1" smtClean="0"/>
              <a:t>тьюторской</a:t>
            </a:r>
            <a:r>
              <a:rPr lang="ru-RU" sz="1600" dirty="0" smtClean="0"/>
              <a:t> деятельности:</a:t>
            </a:r>
          </a:p>
          <a:p>
            <a:r>
              <a:rPr lang="ru-RU" sz="1600" dirty="0" smtClean="0"/>
              <a:t>а) создание и накопление банка тестовых заданий и задач по подготовке к итоговой аттестации на печатной основе (</a:t>
            </a:r>
            <a:r>
              <a:rPr lang="ru-RU" sz="1600" dirty="0" err="1" smtClean="0"/>
              <a:t>КИМы</a:t>
            </a:r>
            <a:r>
              <a:rPr lang="ru-RU" sz="1600" dirty="0" smtClean="0"/>
              <a:t> ЕГЭ) и в электронном виде </a:t>
            </a:r>
          </a:p>
          <a:p>
            <a:r>
              <a:rPr lang="ru-RU" sz="1600" dirty="0" smtClean="0"/>
              <a:t>(видео-презентации, справочные таблицы, тематические тестовые задания); </a:t>
            </a:r>
          </a:p>
          <a:p>
            <a:r>
              <a:rPr lang="ru-RU" sz="1600" dirty="0" smtClean="0"/>
              <a:t>б) проведение межшкольных консультаций по основным темам курса химии (график межшкольных консультаций);</a:t>
            </a:r>
          </a:p>
          <a:p>
            <a:r>
              <a:rPr lang="ru-RU" sz="1600" dirty="0" smtClean="0"/>
              <a:t>в) мониторинг уровня </a:t>
            </a:r>
            <a:r>
              <a:rPr lang="ru-RU" sz="1600" dirty="0" err="1" smtClean="0"/>
              <a:t>обученности</a:t>
            </a:r>
            <a:r>
              <a:rPr lang="ru-RU" sz="1600" dirty="0" smtClean="0"/>
              <a:t> учащихся в зачетной системе по «Плану индивидуальной диагностики учащихся» (таблица)  в поурочной системе и во внеурочной деятельности;</a:t>
            </a:r>
          </a:p>
          <a:p>
            <a:r>
              <a:rPr lang="ru-RU" sz="1600" dirty="0" smtClean="0"/>
              <a:t>г) проведение пробного экзамена по </a:t>
            </a:r>
            <a:r>
              <a:rPr lang="ru-RU" sz="1600" dirty="0" err="1" smtClean="0"/>
              <a:t>КИМам</a:t>
            </a:r>
            <a:r>
              <a:rPr lang="ru-RU" sz="1600" dirty="0" smtClean="0"/>
              <a:t>  ЕГЭ и анализ результатов (сводная таблица);</a:t>
            </a:r>
          </a:p>
          <a:p>
            <a:r>
              <a:rPr lang="ru-RU" sz="1600" dirty="0" err="1" smtClean="0"/>
              <a:t>д</a:t>
            </a:r>
            <a:r>
              <a:rPr lang="ru-RU" sz="1600" dirty="0" smtClean="0"/>
              <a:t>) анализ содержания и результатов пробного экзамена и краевой КДР по химии (консультация для учащихся).</a:t>
            </a:r>
          </a:p>
          <a:p>
            <a:endParaRPr lang="ru-RU" sz="1600" dirty="0" smtClean="0"/>
          </a:p>
          <a:p>
            <a:r>
              <a:rPr lang="ru-RU" sz="1600" b="1" dirty="0" smtClean="0"/>
              <a:t>3</a:t>
            </a:r>
            <a:r>
              <a:rPr lang="ru-RU" sz="1600" dirty="0" smtClean="0"/>
              <a:t>. Выводы.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643042" y="642918"/>
            <a:ext cx="47149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Система  </a:t>
            </a:r>
            <a:r>
              <a:rPr lang="ru-RU" b="1" dirty="0" err="1" smtClean="0"/>
              <a:t>тьюторской</a:t>
            </a:r>
            <a:r>
              <a:rPr lang="ru-RU" b="1" dirty="0" smtClean="0"/>
              <a:t>  деятельности  при  подготовке учащихся к ЕГЭ</a:t>
            </a:r>
          </a:p>
          <a:p>
            <a:pPr algn="ctr"/>
            <a:r>
              <a:rPr lang="ru-RU" b="1" dirty="0" smtClean="0"/>
              <a:t> по химии.</a:t>
            </a:r>
            <a:endParaRPr lang="ru-RU" dirty="0" smtClean="0"/>
          </a:p>
          <a:p>
            <a:r>
              <a:rPr lang="ru-RU" b="1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42976" y="1428736"/>
          <a:ext cx="6572295" cy="5214973"/>
        </p:xfrm>
        <a:graphic>
          <a:graphicData uri="http://schemas.openxmlformats.org/drawingml/2006/table">
            <a:tbl>
              <a:tblPr/>
              <a:tblGrid>
                <a:gridCol w="571253"/>
                <a:gridCol w="1938798"/>
                <a:gridCol w="1459869"/>
                <a:gridCol w="1459869"/>
                <a:gridCol w="1142506"/>
              </a:tblGrid>
              <a:tr h="66146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№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ОУ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Учитель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Средний балл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по классу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9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 СОШ №1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Ковальчук Л.В.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Ковальчук Л.В.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5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 СОШ №2 им. Адмирала Ушакова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Князян С.А.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63,5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90"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 СОШ №3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Чефтелова Е.А.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65,3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Чефтелова Е.А.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55,7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Чефтелова Е.А.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29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 СОШ №4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им. А.В.Суворова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Шпакович И.А.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79,3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0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 СОШ №7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им. П.Д Стерняевой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Плешакова А.А.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62,3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4456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МАОУ СОШ №8 им.Ц.Л.Куникова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Друзенко С.Л.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9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Друзенко С.Л.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56,5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114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МАОУ СОШ №12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Сергеева Е.И.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73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967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Сергеева Е.И.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5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 СОШ №17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Маслакова Н.В.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77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7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11б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Маслакова Н.В.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69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МБОУ СОШ №20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Штейнер Н.В.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2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ГЕЛЕНДЖИК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64,2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4427"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КРАСНОДАРСКИЙ КРАЙ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/>
                          <a:ea typeface="Times New Roman"/>
                          <a:cs typeface="Times New Roman"/>
                        </a:rPr>
                        <a:t>73,6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5230" marR="5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28794" y="642918"/>
            <a:ext cx="5214974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Анализ результатов  ЕГЭ по химии в 2012-13       учебном году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857232"/>
            <a:ext cx="81439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ПЛАН  РАБОТЫ  МУНИЦИПАЛЬНОГО  ТЬЮТОРА  ГМО  УЧИТЕЛЕЙ  ХИМИИ  НА  2013-14  УЧЕБНЫЙ  ГОД.</a:t>
            </a:r>
            <a:endParaRPr lang="ru-RU" dirty="0" smtClean="0"/>
          </a:p>
          <a:p>
            <a:pPr algn="ctr"/>
            <a:r>
              <a:rPr lang="ru-RU" dirty="0" smtClean="0"/>
              <a:t>                                                                                                                              </a:t>
            </a:r>
            <a:r>
              <a:rPr lang="ru-RU" b="1" dirty="0" err="1" smtClean="0"/>
              <a:t>Теребрюхова</a:t>
            </a:r>
            <a:r>
              <a:rPr lang="ru-RU" b="1" dirty="0" smtClean="0"/>
              <a:t> И.Г.</a:t>
            </a:r>
            <a:endParaRPr lang="ru-RU" dirty="0" smtClean="0"/>
          </a:p>
          <a:p>
            <a:pPr algn="ctr"/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85784" y="2285992"/>
          <a:ext cx="6929487" cy="4189100"/>
        </p:xfrm>
        <a:graphic>
          <a:graphicData uri="http://schemas.openxmlformats.org/drawingml/2006/table">
            <a:tbl>
              <a:tblPr/>
              <a:tblGrid>
                <a:gridCol w="469158"/>
                <a:gridCol w="2995223"/>
                <a:gridCol w="1732553"/>
                <a:gridCol w="1732553"/>
              </a:tblGrid>
              <a:tr h="4409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№ п</a:t>
                      </a: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п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Мероприятия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Ответственные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Сроки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Обсуждение и утверждение  плана работы ГМО учителей химии г. Геленджика на 2013-14 учебный год по подготовке учащихся к ГИА и ЕГЭ в рамках тьюторской деятельности.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Тьютор Теребрюхова И.Г., учителя химии.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21.08.13 (заседание ГМО №1)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9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Консультации для учащихся и учителей по основным темам курса химии, включенным в структуру ГИА и ЕГЭ (по отдельному плану)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Учителя химии в ОУ города.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14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Курсы для подготовки  учащихся ГИА и ЕГЭ или элективные курсы.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учителя химии (при согласовании с администрацией ОУ)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 течение определенных сроков.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23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Мониторинг уровня подготовки к итоговой аттестации с помощью контрольно-диагностических работ, их анализ и рекомендации в плане ликвидации ошибок.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ЦРО, ГМО учителей по химии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по плану ЦРО и </a:t>
                      </a:r>
                      <a:r>
                        <a:rPr lang="ru-RU" sz="1200" dirty="0" err="1">
                          <a:latin typeface="Times New Roman"/>
                          <a:ea typeface="Times New Roman"/>
                          <a:cs typeface="Times New Roman"/>
                        </a:rPr>
                        <a:t>тьютора</a:t>
                      </a: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00166" y="1142984"/>
          <a:ext cx="5715039" cy="5214974"/>
        </p:xfrm>
        <a:graphic>
          <a:graphicData uri="http://schemas.openxmlformats.org/drawingml/2006/table">
            <a:tbl>
              <a:tblPr/>
              <a:tblGrid>
                <a:gridCol w="386933"/>
                <a:gridCol w="2470288"/>
                <a:gridCol w="1428909"/>
                <a:gridCol w="1428909"/>
              </a:tblGrid>
              <a:tr h="228038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5.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Тиражирование и распространение по школам города учебно-методической литературы, КИМов ЕГЭ (демоверсии 2004-2013) в электронном виде и на печатной основе, в том числе диагностических карточек для мониторинга усвоения учащимися отдельных тем курса химии. 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Тьютор Теребрюхова И.Г.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года.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34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Создать папки тьюторской работы в каждом ОУ для подготовки к ГИА и ЕГЭ, уголки-стенды с информацией для подготовки к итоговой аттестации. В папке тьюторской работы отразить анализ результатов контрольно-диагностических работ, успеваемости по четвертям каждого выпускника, а также план мероприятий по исправлению ошибок.</a:t>
                      </a:r>
                      <a:endParaRPr lang="ru-RU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учителя химии в каждой школе.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в течение учебного года.</a:t>
                      </a:r>
                      <a:endParaRPr lang="ru-RU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333" marR="423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57291" y="1071546"/>
          <a:ext cx="6143667" cy="5214974"/>
        </p:xfrm>
        <a:graphic>
          <a:graphicData uri="http://schemas.openxmlformats.org/drawingml/2006/table">
            <a:tbl>
              <a:tblPr/>
              <a:tblGrid>
                <a:gridCol w="415955"/>
                <a:gridCol w="2655558"/>
                <a:gridCol w="1536077"/>
                <a:gridCol w="1536077"/>
              </a:tblGrid>
              <a:tr h="173832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7.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Обмен опытом подготовки учащихся к ЕГЭ и ГИА. Анализ и обсуждение результатов итоговой аттестации прошлого учебного года, проблемных вопросов содержания Кимов.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Тьютор Теребрюхова И.Г., учителя  химии.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на заседаниях ГМО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10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8.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Утверждение практической части экзаменационных билетов по химии, также тестовых заданий для итоговой аттестации  в 9 классе в традици-онной форме.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-------</a:t>
                      </a: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//</a:t>
                      </a: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--------------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заседание ГМО №4(март).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37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9.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Занятия в форме тренинга для учителей химии по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КИМам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ГИА и ЕГЭ с целью методической помощи при выявлении вопросов, вызывающих затруднения.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Теребрюхова И.Г.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ноябрь, февраль, март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8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10.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Пробный экзамен по демоверсиям ЕГЭ и ГИА-9 для учащихся.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Экспертная группа учителей.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Февраль, апрель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7625" marR="476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14546" y="571480"/>
            <a:ext cx="47149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План межшкольных консультаций по химии в 2013-14 учебном году</a:t>
            </a:r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357290" y="1428736"/>
          <a:ext cx="6143669" cy="5070590"/>
        </p:xfrm>
        <a:graphic>
          <a:graphicData uri="http://schemas.openxmlformats.org/drawingml/2006/table">
            <a:tbl>
              <a:tblPr/>
              <a:tblGrid>
                <a:gridCol w="335075"/>
                <a:gridCol w="2138826"/>
                <a:gridCol w="1641350"/>
                <a:gridCol w="1039885"/>
                <a:gridCol w="988533"/>
              </a:tblGrid>
              <a:tr h="541874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latin typeface="Calibri"/>
                          <a:ea typeface="Times New Roman"/>
                          <a:cs typeface="Times New Roman"/>
                        </a:rPr>
                        <a:t>         ГРАФИК МЕЖШКОЛЬНЫХ КОНСУЛЬТАЦИЙ ПО ХИМИИ ДЛЯ УЧАЩИХСЯ  г. Геленджика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 i="1">
                          <a:latin typeface="Calibri"/>
                          <a:ea typeface="Times New Roman"/>
                          <a:cs typeface="Times New Roman"/>
                        </a:rPr>
                        <a:t>                                                                     на 2013-14 уч.гГ.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№ п/п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 ТЕМА КОНСУЛЬТАЦИИ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УЧИТЕЛЬ-КОНСУЛЬТАНТ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МЕСТО проведения консультации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b="1">
                          <a:latin typeface="Calibri"/>
                          <a:ea typeface="Times New Roman"/>
                          <a:cs typeface="Times New Roman"/>
                        </a:rPr>
                        <a:t>Дата и время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Периодический закон и ПСХЭ Д.И. Менделеева в свете теории строения атома.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Ковальчук Л.В.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СШ  № 2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16.11.2013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в 14.30       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2. 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Химическая связь.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Теребрюхова И.Г.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СШ № 2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23.11.2013.,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Строение вещества.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Швецова О.В.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СШ № 2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30.11.2013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4.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Классы неорганических.соединений и химические свойства.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Шпакович И.А 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07.12.2013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5.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Химические реакции и закономерности их протекания.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Князян С.А.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14.12.2013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18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6.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Химические реакции в водных растворах.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Ковальчук Л.В.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21.12.2013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3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7.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Реакции с изменением степеней окисления химических элементов. 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Князян С.А.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Calibri"/>
                          <a:ea typeface="Times New Roman"/>
                          <a:cs typeface="Times New Roman"/>
                        </a:rPr>
                        <a:t>18.01.2013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900" dirty="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57156" marR="57156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1214422"/>
          <a:ext cx="6429420" cy="4643471"/>
        </p:xfrm>
        <a:graphic>
          <a:graphicData uri="http://schemas.openxmlformats.org/drawingml/2006/table">
            <a:tbl>
              <a:tblPr/>
              <a:tblGrid>
                <a:gridCol w="356592"/>
                <a:gridCol w="2237109"/>
                <a:gridCol w="1714332"/>
                <a:gridCol w="1087270"/>
                <a:gridCol w="1034117"/>
              </a:tblGrid>
              <a:tr h="74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8.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Коррозия металлов.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Швецова О.В.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25.01.2013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9.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Электролиз расплавов и растворов. Решение задач.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Теребрюхова И.Г.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01.02.2013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94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10.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Гидролиз солей.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Шпакович И.А.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08.02.2013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3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11.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Простые вещества – неметаллы.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Ковальчук Л.В.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22.02.2013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6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12.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Простые вещества – металлы, </a:t>
                      </a: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d</a:t>
                      </a: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-элементы.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Плешакова А.А.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01.03.2013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051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13.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Теория строения органических веществ А.М. Бутлерова. Гомология, изомерия, номенклатура классов органических соединений.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Плешакова А.А.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15.03.2013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85852" y="714356"/>
          <a:ext cx="6215106" cy="3500460"/>
        </p:xfrm>
        <a:graphic>
          <a:graphicData uri="http://schemas.openxmlformats.org/drawingml/2006/table">
            <a:tbl>
              <a:tblPr/>
              <a:tblGrid>
                <a:gridCol w="344705"/>
                <a:gridCol w="2162540"/>
                <a:gridCol w="1636159"/>
                <a:gridCol w="1072056"/>
                <a:gridCol w="999646"/>
              </a:tblGrid>
              <a:tr h="583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14.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Углеводороды, свойства, получение, применение.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Шпакович И.А.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22.03.2013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15.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Кислородсодержащие органические вещества.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Князян С.А.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05.04.2013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16.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Азотсодержащие органические вещества.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Швецова О.В.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12.04.2013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17.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Решение задач по КИМам ЕГЭ.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Теребрюхова И.Г.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19.04.2013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18.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Решение задач по </a:t>
                      </a:r>
                      <a:r>
                        <a:rPr lang="ru-RU" sz="1100" dirty="0" err="1">
                          <a:latin typeface="Calibri"/>
                          <a:ea typeface="Times New Roman"/>
                          <a:cs typeface="Times New Roman"/>
                        </a:rPr>
                        <a:t>КИМам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ЕГЭ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Теребрюхова И.Г.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10.05.2013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34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latin typeface="Calibri"/>
                          <a:ea typeface="Times New Roman"/>
                          <a:cs typeface="Times New Roman"/>
                        </a:rPr>
                        <a:t>19.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Выполнение заданий демоверсий КИМ ЕГЭ по химии.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Князян С.А.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СШ №2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17.05.2013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в 14.30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2910" y="4357694"/>
            <a:ext cx="78581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Консультации для учителей по подготовке учащихся к итоговой аттестации учащихся ведут </a:t>
            </a:r>
            <a:r>
              <a:rPr lang="ru-RU" b="1" dirty="0" err="1" smtClean="0"/>
              <a:t>Теребрюхова</a:t>
            </a:r>
            <a:r>
              <a:rPr lang="ru-RU" b="1" dirty="0" smtClean="0"/>
              <a:t> И.Г. – первая суббота, </a:t>
            </a:r>
            <a:r>
              <a:rPr lang="ru-RU" b="1" dirty="0" err="1" smtClean="0"/>
              <a:t>Князян</a:t>
            </a:r>
            <a:r>
              <a:rPr lang="ru-RU" b="1" dirty="0" smtClean="0"/>
              <a:t> С.А. – вторая суббота каждого месяца, с декабря по май, в 12 часов в СШ №2.</a:t>
            </a:r>
            <a:endParaRPr lang="ru-RU" dirty="0" smtClean="0"/>
          </a:p>
          <a:p>
            <a:r>
              <a:rPr lang="ru-RU" b="1" i="1" dirty="0" smtClean="0"/>
              <a:t>15.02 и 26.04 – пробные экзамены по структуре ЕГЭ и ГИА-9 для учащихся.</a:t>
            </a:r>
            <a:endParaRPr lang="ru-RU" dirty="0" smtClean="0"/>
          </a:p>
          <a:p>
            <a:r>
              <a:rPr lang="ru-RU" b="1" dirty="0" smtClean="0"/>
              <a:t>Семинары для учителей по работе с контрольно-измерительными материалами ГИА и ЕГЭ – на каждом ГМО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101</TotalTime>
  <Words>2036</Words>
  <Application>Microsoft Office PowerPoint</Application>
  <PresentationFormat>Экран (4:3)</PresentationFormat>
  <Paragraphs>790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Теребрюхова</dc:creator>
  <cp:lastModifiedBy>Теребрюхова Ирина</cp:lastModifiedBy>
  <cp:revision>22</cp:revision>
  <dcterms:created xsi:type="dcterms:W3CDTF">2014-03-24T06:26:28Z</dcterms:created>
  <dcterms:modified xsi:type="dcterms:W3CDTF">2014-10-02T12:19:10Z</dcterms:modified>
</cp:coreProperties>
</file>